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71" r:id="rId4"/>
    <p:sldId id="272" r:id="rId5"/>
    <p:sldId id="261" r:id="rId6"/>
    <p:sldId id="273" r:id="rId7"/>
    <p:sldId id="269" r:id="rId8"/>
    <p:sldId id="270" r:id="rId9"/>
    <p:sldId id="268" r:id="rId10"/>
    <p:sldId id="274" r:id="rId11"/>
    <p:sldId id="275" r:id="rId12"/>
    <p:sldId id="277" r:id="rId13"/>
    <p:sldId id="276" r:id="rId14"/>
    <p:sldId id="265" r:id="rId15"/>
    <p:sldId id="263" r:id="rId16"/>
    <p:sldId id="266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66"/>
    <a:srgbClr val="66FFCC"/>
    <a:srgbClr val="A1D3C6"/>
    <a:srgbClr val="85C5B4"/>
    <a:srgbClr val="6BB9A5"/>
    <a:srgbClr val="90D4C2"/>
    <a:srgbClr val="B1E1D4"/>
    <a:srgbClr val="95D7BB"/>
    <a:srgbClr val="A9DFC8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444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indent="-73025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“Кто ничего не замечает,</a:t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 ничего не изучает,</a:t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ничего не изучает,</a:t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 вечно хнычет и скучает”.</a:t>
            </a:r>
          </a:p>
          <a:p>
            <a:pPr indent="-73025" algn="r">
              <a:buNone/>
            </a:pPr>
            <a:r>
              <a:rPr lang="ru-RU" b="1" dirty="0" err="1" smtClean="0">
                <a:solidFill>
                  <a:srgbClr val="FFE5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Сеф</a:t>
            </a:r>
            <a:endParaRPr lang="ru-RU" b="1" dirty="0" smtClean="0">
              <a:solidFill>
                <a:srgbClr val="FFE5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73025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Умножить- значит умно жить.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</a:rPr>
              <a:t>ФИЗКУЛЬТМИНУТКА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00200"/>
            <a:ext cx="6829444" cy="4525963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Буратино потянулся.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 - нагнулся, два - нагнулся.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Руки в стороны развёл,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Ключик видно не нашёл.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Вправо, влево поворот , 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носочки он встает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плечами покрутил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 работе приступил.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 </a:t>
            </a: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 произведения и вычислить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785927"/>
            <a:ext cx="7443782" cy="30003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7   </a:t>
            </a:r>
            <a:r>
              <a:rPr lang="ru-RU" dirty="0" smtClean="0"/>
              <a:t>·  </a:t>
            </a:r>
            <a:r>
              <a:rPr lang="ru-RU" dirty="0" smtClean="0"/>
              <a:t>(-0,5</a:t>
            </a:r>
            <a:r>
              <a:rPr lang="ru-RU" dirty="0" smtClean="0"/>
              <a:t>) </a:t>
            </a:r>
            <a:r>
              <a:rPr lang="ru-RU" dirty="0" smtClean="0"/>
              <a:t>   =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 smtClean="0"/>
              <a:t>)</a:t>
            </a:r>
            <a:r>
              <a:rPr lang="ru-RU" dirty="0" smtClean="0"/>
              <a:t> </a:t>
            </a:r>
            <a:r>
              <a:rPr lang="ru-RU" dirty="0" smtClean="0"/>
              <a:t>(-</a:t>
            </a:r>
            <a:r>
              <a:rPr lang="ru-RU" dirty="0" smtClean="0"/>
              <a:t>4,2) </a:t>
            </a:r>
            <a:r>
              <a:rPr lang="ru-RU" dirty="0" smtClean="0"/>
              <a:t>·  (-10</a:t>
            </a:r>
            <a:r>
              <a:rPr lang="ru-RU" dirty="0" smtClean="0"/>
              <a:t>) =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 smtClean="0"/>
              <a:t>)(-</a:t>
            </a:r>
            <a:r>
              <a:rPr lang="ru-RU" dirty="0" smtClean="0"/>
              <a:t>2) ·  (-</a:t>
            </a:r>
            <a:r>
              <a:rPr lang="ru-RU" dirty="0" smtClean="0"/>
              <a:t>3,3)  =</a:t>
            </a:r>
          </a:p>
          <a:p>
            <a:pPr>
              <a:buNone/>
            </a:pPr>
            <a:r>
              <a:rPr lang="ru-RU" dirty="0" smtClean="0"/>
              <a:t>г) (-1,2) ·  2      =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dirty="0" smtClean="0"/>
              <a:t>(-1) ·  (-2) ·  (-5) ·  (-15) ·  </a:t>
            </a:r>
            <a:r>
              <a:rPr lang="ru-RU" dirty="0" smtClean="0"/>
              <a:t>0 =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1714488"/>
            <a:ext cx="1000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-3,5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357430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42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928934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6,6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500438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2,4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72330" y="407194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по учебнику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</a:t>
            </a: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68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 №2, 6</a:t>
            </a: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Самостоятельная работа</a:t>
            </a: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СР1,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стр.69</a:t>
            </a:r>
          </a:p>
          <a:p>
            <a:pPr algn="ctr">
              <a:buNone/>
            </a:pP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вариант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а,б,в,г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вариант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д,е,ж,з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619612"/>
            <a:ext cx="1855770" cy="15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480"/>
            <a:ext cx="8229600" cy="5810271"/>
          </a:xfrm>
          <a:gradFill>
            <a:gsLst>
              <a:gs pos="0">
                <a:srgbClr val="FFFF00"/>
              </a:gs>
              <a:gs pos="0">
                <a:srgbClr val="92D050"/>
              </a:gs>
              <a:gs pos="50000">
                <a:srgbClr val="FFFF00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/>
          <a:lstStyle/>
          <a:p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Сегодня я научился…</a:t>
            </a: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меня получилось…</a:t>
            </a:r>
          </a:p>
          <a:p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Теперь я умею…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857496"/>
            <a:ext cx="1793875" cy="2592388"/>
          </a:xfrm>
          <a:prstGeom prst="rect">
            <a:avLst/>
          </a:prstGeom>
          <a:noFill/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1428736"/>
            <a:ext cx="1617662" cy="2447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571612"/>
            <a:ext cx="642942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  стр. 57-58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20(</a:t>
            </a:r>
            <a:r>
              <a:rPr lang="ru-RU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а-г</a:t>
            </a: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21(</a:t>
            </a:r>
            <a:r>
              <a:rPr lang="ru-RU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а,б</a:t>
            </a: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(любые 2 номера)</a:t>
            </a: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22(</a:t>
            </a:r>
            <a:r>
              <a:rPr lang="ru-RU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а,б</a:t>
            </a: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№23(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а,б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№25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0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143636" y="4071942"/>
            <a:ext cx="1481137" cy="1655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741680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урок!</a:t>
            </a:r>
          </a:p>
        </p:txBody>
      </p:sp>
      <p:pic>
        <p:nvPicPr>
          <p:cNvPr id="15365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2205038"/>
            <a:ext cx="2944812" cy="422116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pPr marL="179388" indent="-179388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УМНОЖЕНИЕ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РАЦИОНАЛЬНЫХ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ЧИСЕЛ</a:t>
            </a:r>
            <a:endParaRPr lang="es-E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Лу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928934"/>
            <a:ext cx="4308475" cy="3562350"/>
          </a:xfrm>
          <a:prstGeom prst="rect">
            <a:avLst/>
          </a:prstGeom>
          <a:noFill/>
        </p:spPr>
      </p:pic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323850" y="188913"/>
            <a:ext cx="8424863" cy="2519362"/>
          </a:xfrm>
          <a:prstGeom prst="wedgeRoundRectCallout">
            <a:avLst>
              <a:gd name="adj1" fmla="val -36915"/>
              <a:gd name="adj2" fmla="val 133690"/>
              <a:gd name="adj3" fmla="val 1666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За всю историю человечества было придумано много способов умножения. Только в конце</a:t>
            </a:r>
            <a:r>
              <a:rPr lang="en-US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XV</a:t>
            </a:r>
            <a:r>
              <a:rPr lang="ru-RU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- начале </a:t>
            </a:r>
            <a:r>
              <a:rPr lang="en-US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XVI</a:t>
            </a:r>
            <a:r>
              <a:rPr lang="ru-RU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века итальянский математик Лука </a:t>
            </a:r>
            <a:r>
              <a:rPr lang="ru-RU" sz="2400" b="1" i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Пачоли</a:t>
            </a:r>
            <a:r>
              <a:rPr lang="ru-RU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приводит 8 различных способов умножения в своём трактате об арифметике.</a:t>
            </a:r>
          </a:p>
          <a:p>
            <a:endParaRPr lang="ru-RU" sz="2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50825" y="333375"/>
            <a:ext cx="8713788" cy="2374900"/>
          </a:xfrm>
          <a:prstGeom prst="wedgeRoundRectCallout">
            <a:avLst>
              <a:gd name="adj1" fmla="val -23856"/>
              <a:gd name="adj2" fmla="val 99199"/>
              <a:gd name="adj3" fmla="val 1666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2400" b="1" i="1">
                <a:solidFill>
                  <a:srgbClr val="800000"/>
                </a:solidFill>
                <a:latin typeface="Arial" pitchFamily="34" charset="0"/>
              </a:rPr>
              <a:t>Знак умножения «косой крест»  ( х )  впервые  в 1631 году ввёл английский математик Уильям Оутред (1575 – 1660)</a:t>
            </a:r>
          </a:p>
          <a:p>
            <a:r>
              <a:rPr lang="ru-RU" sz="2400" b="1" i="1">
                <a:solidFill>
                  <a:srgbClr val="800000"/>
                </a:solidFill>
                <a:latin typeface="Arial" pitchFamily="34" charset="0"/>
              </a:rPr>
              <a:t>Позднее, в 1698 году, выдающийся немецкий математик Г.Лейбниц (1646 – 1716), ввёл знак умножения «точка».</a:t>
            </a:r>
          </a:p>
          <a:p>
            <a:endParaRPr lang="ru-RU" sz="2400" b="1" i="1">
              <a:solidFill>
                <a:srgbClr val="800000"/>
              </a:solidFill>
              <a:latin typeface="Arial" pitchFamily="34" charset="0"/>
            </a:endParaRPr>
          </a:p>
          <a:p>
            <a:endParaRPr lang="ru-RU" sz="180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8197" name="Picture 5" descr="Лейбни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2781300"/>
            <a:ext cx="2519362" cy="3600450"/>
          </a:xfrm>
          <a:prstGeom prst="rect">
            <a:avLst/>
          </a:prstGeom>
          <a:noFill/>
        </p:spPr>
      </p:pic>
      <p:pic>
        <p:nvPicPr>
          <p:cNvPr id="8199" name="Picture 7" descr="Уильям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2997200"/>
            <a:ext cx="23622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Словарный диктант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285860"/>
            <a:ext cx="661513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Вычитание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Прямая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Положительное число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Умножение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Противоположные числа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001056" cy="6429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Поработаем вместе</a:t>
            </a:r>
            <a:endParaRPr lang="ru-RU" dirty="0" smtClean="0">
              <a:solidFill>
                <a:srgbClr val="FF0066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428736"/>
            <a:ext cx="4321176" cy="4714908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/>
          <a:lstStyle/>
          <a:p>
            <a:pPr marL="176213" indent="-165100" eaLnBrk="1" hangingPunct="1">
              <a:buFont typeface="Wingdings" pitchFamily="2" charset="2"/>
              <a:buAutoNum type="arabicPeriod"/>
            </a:pP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Числа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расположенные 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левее 0 называются… </a:t>
            </a:r>
          </a:p>
          <a:p>
            <a:pPr marL="176213" indent="-165100" eaLnBrk="1" hangingPunct="1">
              <a:buFont typeface="Wingdings" pitchFamily="2" charset="2"/>
              <a:buAutoNum type="arabicPeriod"/>
            </a:pP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Сформулируйте 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умножения целых  отрицательных чисел.</a:t>
            </a:r>
          </a:p>
          <a:p>
            <a:pPr marL="176213" indent="-165100" eaLnBrk="1" hangingPunct="1">
              <a:buFont typeface="Wingdings" pitchFamily="2" charset="2"/>
              <a:buAutoNum type="arabicPeriod"/>
            </a:pP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складывать два целых отрицательных числа?</a:t>
            </a:r>
            <a:endParaRPr lang="ru-RU" sz="2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6213" indent="-165100" eaLnBrk="1" hangingPunct="1">
              <a:buFont typeface="Wingdings" pitchFamily="2" charset="2"/>
              <a:buNone/>
            </a:pP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найти длину отрезка на числовой прямой?</a:t>
            </a:r>
          </a:p>
          <a:p>
            <a:pPr marL="176213" indent="-165100" eaLnBrk="1" hangingPunct="1">
              <a:buFont typeface="Wingdings" pitchFamily="2" charset="2"/>
              <a:buNone/>
            </a:pP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Вычислите:</a:t>
            </a:r>
          </a:p>
          <a:p>
            <a:pPr marL="176213" indent="-165100" eaLnBrk="1" hangingPunct="1">
              <a:buFont typeface="Wingdings" pitchFamily="2" charset="2"/>
              <a:buNone/>
            </a:pP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а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-5*10</a:t>
            </a:r>
            <a:endParaRPr lang="ru-RU" sz="2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б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-10*(-5)</a:t>
            </a:r>
            <a:endParaRPr lang="ru-RU" sz="2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endParaRPr lang="ru-RU" sz="1000" dirty="0" smtClean="0">
              <a:solidFill>
                <a:schemeClr val="tx2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28736"/>
            <a:ext cx="4572000" cy="4071938"/>
          </a:xfrm>
        </p:spPr>
        <p:txBody>
          <a:bodyPr/>
          <a:lstStyle/>
          <a:p>
            <a:pPr marL="177800" indent="-163513" eaLnBrk="1" hangingPunct="1">
              <a:buFont typeface="Wingdings" pitchFamily="2" charset="2"/>
              <a:buAutoNum type="arabicPeriod"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Рациональными называются…</a:t>
            </a:r>
          </a:p>
          <a:p>
            <a:pPr marL="177800" indent="-163513" eaLnBrk="1" hangingPunct="1">
              <a:buFont typeface="Wingdings" pitchFamily="2" charset="2"/>
              <a:buAutoNum type="arabicPeriod"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Сформулируйте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умножения целых чисел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разными знаками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77800" indent="-163513" eaLnBrk="1" hangingPunct="1">
              <a:buFont typeface="Wingdings" pitchFamily="2" charset="2"/>
              <a:buNone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Как сложить два целых числа с разными знаками?</a:t>
            </a:r>
          </a:p>
          <a:p>
            <a:pPr marL="177800" indent="-163513" eaLnBrk="1" hangingPunct="1">
              <a:buFont typeface="Wingdings" pitchFamily="2" charset="2"/>
              <a:buNone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называется модулем числа?</a:t>
            </a:r>
          </a:p>
          <a:p>
            <a:pPr marL="177800" indent="-163513" eaLnBrk="1" hangingPunct="1">
              <a:buFont typeface="Wingdings" pitchFamily="2" charset="2"/>
              <a:buNone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Вычислите:</a:t>
            </a:r>
          </a:p>
          <a:p>
            <a:pPr marL="177800" indent="-163513" eaLnBrk="1" hangingPunct="1">
              <a:buFont typeface="Wingdings" pitchFamily="2" charset="2"/>
              <a:buNone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а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-7</a:t>
            </a:r>
            <a:r>
              <a:rPr lang="en-US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22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indent="-163513" eaLnBrk="1" hangingPunct="1">
              <a:buFont typeface="Wingdings" pitchFamily="2" charset="2"/>
              <a:buNone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б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</a:t>
            </a:r>
            <a:r>
              <a:rPr lang="en-US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</a:t>
            </a:r>
            <a:r>
              <a:rPr lang="en-US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endParaRPr lang="ru-RU" sz="22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endParaRPr lang="ru-RU" sz="22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200" dirty="0" smtClean="0">
              <a:solidFill>
                <a:srgbClr val="000066"/>
              </a:solidFill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928662" y="928670"/>
            <a:ext cx="26019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itchFamily="34" charset="0"/>
              </a:rPr>
              <a:t>I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</a:rPr>
              <a:t>вариант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429256" y="928670"/>
            <a:ext cx="26431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itchFamily="34" charset="0"/>
              </a:rPr>
              <a:t>II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</a:rPr>
              <a:t>вариант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Прямая соединительная линия 50"/>
          <p:cNvCxnSpPr/>
          <p:nvPr/>
        </p:nvCxnSpPr>
        <p:spPr>
          <a:xfrm>
            <a:off x="2285984" y="1428736"/>
            <a:ext cx="4608000" cy="15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285984" y="2284404"/>
            <a:ext cx="4608000" cy="15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1611224" y="1023938"/>
            <a:ext cx="3780000" cy="0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285984" y="3998916"/>
            <a:ext cx="4608000" cy="15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2682794" y="1023938"/>
            <a:ext cx="3780000" cy="0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3754364" y="1023938"/>
            <a:ext cx="3780000" cy="0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285984" y="3141660"/>
            <a:ext cx="4608000" cy="15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7" name="Шестиугольник 176"/>
          <p:cNvSpPr/>
          <p:nvPr/>
        </p:nvSpPr>
        <p:spPr>
          <a:xfrm rot="3541981">
            <a:off x="5809324" y="3238644"/>
            <a:ext cx="756000" cy="648000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6" name="Шестиугольник 175"/>
          <p:cNvSpPr/>
          <p:nvPr/>
        </p:nvSpPr>
        <p:spPr>
          <a:xfrm rot="3541981">
            <a:off x="4793254" y="2381388"/>
            <a:ext cx="756000" cy="648000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5" name="Шестиугольник 174"/>
          <p:cNvSpPr/>
          <p:nvPr/>
        </p:nvSpPr>
        <p:spPr>
          <a:xfrm rot="3541981">
            <a:off x="3666183" y="2381388"/>
            <a:ext cx="756000" cy="648000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0" name="Шестиугольник 169"/>
          <p:cNvSpPr/>
          <p:nvPr/>
        </p:nvSpPr>
        <p:spPr>
          <a:xfrm rot="3541981">
            <a:off x="5809324" y="2381387"/>
            <a:ext cx="756000" cy="648000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1" name="Шестиугольник 170"/>
          <p:cNvSpPr/>
          <p:nvPr/>
        </p:nvSpPr>
        <p:spPr>
          <a:xfrm rot="3541981">
            <a:off x="4809191" y="3238644"/>
            <a:ext cx="756000" cy="648000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2" name="Шестиугольник 171"/>
          <p:cNvSpPr/>
          <p:nvPr/>
        </p:nvSpPr>
        <p:spPr>
          <a:xfrm rot="3541981">
            <a:off x="3666184" y="3238643"/>
            <a:ext cx="756000" cy="648000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3" name="Шестиугольник 172"/>
          <p:cNvSpPr/>
          <p:nvPr/>
        </p:nvSpPr>
        <p:spPr>
          <a:xfrm rot="3541981">
            <a:off x="5809325" y="4095899"/>
            <a:ext cx="756000" cy="648000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" name="Шестиугольник 173"/>
          <p:cNvSpPr/>
          <p:nvPr/>
        </p:nvSpPr>
        <p:spPr>
          <a:xfrm rot="3541981">
            <a:off x="4809192" y="4095899"/>
            <a:ext cx="756000" cy="648000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Шестиугольник 86"/>
          <p:cNvSpPr/>
          <p:nvPr/>
        </p:nvSpPr>
        <p:spPr>
          <a:xfrm rot="5400000">
            <a:off x="5822165" y="1464455"/>
            <a:ext cx="714380" cy="785818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Шестиугольник 85"/>
          <p:cNvSpPr/>
          <p:nvPr/>
        </p:nvSpPr>
        <p:spPr>
          <a:xfrm rot="5400000">
            <a:off x="3679025" y="1464455"/>
            <a:ext cx="714380" cy="785818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 rot="5400000">
            <a:off x="2571736" y="2357430"/>
            <a:ext cx="714380" cy="714380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539654" y="1030288"/>
            <a:ext cx="3780000" cy="0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4825934" y="1023938"/>
            <a:ext cx="3780000" cy="0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Шестиугольник 66"/>
          <p:cNvSpPr/>
          <p:nvPr/>
        </p:nvSpPr>
        <p:spPr>
          <a:xfrm rot="5400000">
            <a:off x="2571736" y="3214685"/>
            <a:ext cx="714380" cy="714380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Шестиугольник 67"/>
          <p:cNvSpPr/>
          <p:nvPr/>
        </p:nvSpPr>
        <p:spPr>
          <a:xfrm rot="5400000">
            <a:off x="2571736" y="4071942"/>
            <a:ext cx="714380" cy="714380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285984" y="4857760"/>
            <a:ext cx="4643470" cy="15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Шестиугольник 74"/>
          <p:cNvSpPr/>
          <p:nvPr/>
        </p:nvSpPr>
        <p:spPr>
          <a:xfrm rot="5400000">
            <a:off x="4750595" y="1464455"/>
            <a:ext cx="714380" cy="785818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714744" y="1558341"/>
            <a:ext cx="57150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-5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714876" y="1558341"/>
            <a:ext cx="78581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-10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857884" y="1558341"/>
            <a:ext cx="71438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12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643174" y="2415597"/>
            <a:ext cx="57150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-3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714612" y="3272852"/>
            <a:ext cx="57150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9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643174" y="4130109"/>
            <a:ext cx="57150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-7</a:t>
            </a:r>
          </a:p>
        </p:txBody>
      </p:sp>
      <p:sp>
        <p:nvSpPr>
          <p:cNvPr id="98" name="Шестиугольник 97"/>
          <p:cNvSpPr/>
          <p:nvPr/>
        </p:nvSpPr>
        <p:spPr>
          <a:xfrm rot="3541981">
            <a:off x="3666184" y="4114364"/>
            <a:ext cx="756000" cy="648000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3643306" y="2332470"/>
            <a:ext cx="71438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15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857752" y="2332470"/>
            <a:ext cx="64294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30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571868" y="3221180"/>
            <a:ext cx="85725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-45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643306" y="4071942"/>
            <a:ext cx="71438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35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857752" y="4078436"/>
            <a:ext cx="64294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70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715008" y="4071942"/>
            <a:ext cx="92869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-84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715008" y="2332470"/>
            <a:ext cx="78581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-36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786446" y="3282735"/>
            <a:ext cx="85725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108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714876" y="3221180"/>
            <a:ext cx="78581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-90</a:t>
            </a:r>
          </a:p>
        </p:txBody>
      </p:sp>
      <p:pic>
        <p:nvPicPr>
          <p:cNvPr id="60" name="Рисунок 59" descr="877 копия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EB1412"/>
              </a:clrFrom>
              <a:clrTo>
                <a:srgbClr val="EB141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1071546"/>
            <a:ext cx="6286544" cy="501177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23" name="Рисунок 122" descr="111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0D413D"/>
              </a:clrFrom>
              <a:clrTo>
                <a:srgbClr val="0D413D">
                  <a:alpha val="0"/>
                </a:srgbClr>
              </a:clrTo>
            </a:clrChange>
            <a:lum contrast="-10000"/>
          </a:blip>
          <a:stretch>
            <a:fillRect/>
          </a:stretch>
        </p:blipFill>
        <p:spPr>
          <a:xfrm rot="15836445" flipV="1">
            <a:off x="2336853" y="1185865"/>
            <a:ext cx="1425910" cy="1329661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61" name="TextBox 60"/>
          <p:cNvSpPr txBox="1"/>
          <p:nvPr/>
        </p:nvSpPr>
        <p:spPr>
          <a:xfrm rot="20966093">
            <a:off x="2000739" y="607106"/>
            <a:ext cx="50006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М</a:t>
            </a:r>
          </a:p>
        </p:txBody>
      </p:sp>
      <p:sp>
        <p:nvSpPr>
          <p:cNvPr id="62" name="TextBox 61"/>
          <p:cNvSpPr txBox="1"/>
          <p:nvPr/>
        </p:nvSpPr>
        <p:spPr>
          <a:xfrm rot="21137640">
            <a:off x="2740417" y="445625"/>
            <a:ext cx="35719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</a:t>
            </a:r>
          </a:p>
        </p:txBody>
      </p:sp>
      <p:sp>
        <p:nvSpPr>
          <p:cNvPr id="63" name="TextBox 62"/>
          <p:cNvSpPr txBox="1"/>
          <p:nvPr/>
        </p:nvSpPr>
        <p:spPr>
          <a:xfrm rot="21266996">
            <a:off x="3454431" y="327753"/>
            <a:ext cx="50006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Л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198894" y="282553"/>
            <a:ext cx="42862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</a:t>
            </a:r>
          </a:p>
        </p:txBody>
      </p:sp>
      <p:sp>
        <p:nvSpPr>
          <p:cNvPr id="65" name="TextBox 64"/>
          <p:cNvSpPr txBox="1"/>
          <p:nvPr/>
        </p:nvSpPr>
        <p:spPr>
          <a:xfrm rot="229438">
            <a:off x="4887035" y="298328"/>
            <a:ext cx="50006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</a:t>
            </a:r>
          </a:p>
        </p:txBody>
      </p:sp>
      <p:sp>
        <p:nvSpPr>
          <p:cNvPr id="66" name="TextBox 65"/>
          <p:cNvSpPr txBox="1"/>
          <p:nvPr/>
        </p:nvSpPr>
        <p:spPr>
          <a:xfrm rot="510843">
            <a:off x="5627654" y="402634"/>
            <a:ext cx="35719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Ц</a:t>
            </a:r>
          </a:p>
        </p:txBody>
      </p:sp>
      <p:sp>
        <p:nvSpPr>
          <p:cNvPr id="69" name="TextBox 68"/>
          <p:cNvSpPr txBox="1"/>
          <p:nvPr/>
        </p:nvSpPr>
        <p:spPr>
          <a:xfrm rot="896914">
            <a:off x="6342034" y="618741"/>
            <a:ext cx="50006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63891E-7 C 0.00625 -0.01318 0.02917 -0.02614 0.03715 -0.02614 C 0.0875 -0.02614 0.13941 0.1802 0.13941 0.38723 C 0.13941 0.28291 0.16528 0.1802 0.18993 0.1802 C 0.2158 0.1802 0.24045 0.28453 0.24045 0.38723 C 0.24045 0.33565 0.2533 0.28291 0.26614 0.28291 C 0.27917 0.28291 0.29219 0.33426 0.29219 0.38723 C 0.29219 0.36063 0.29861 0.33565 0.30521 0.33565 C 0.31163 0.33565 0.31823 0.36225 0.31823 0.38723 C 0.31823 0.37382 0.32153 0.36063 0.32465 0.36063 C 0.32621 0.36063 0.33125 0.37382 0.33125 0.38723 C 0.33125 0.38029 0.33281 0.37382 0.33455 0.37382 C 0.33455 0.37567 0.33785 0.38029 0.33785 0.38723 C 0.33785 0.38376 0.33785 0.38029 0.33958 0.38029 C 0.33958 0.38214 0.34132 0.38353 0.34132 0.38723 C 0.34132 0.38515 0.34132 0.38376 0.34132 0.38214 C 0.34288 0.38214 0.34288 0.38376 0.34288 0.38515 C 0.34462 0.38515 0.34462 0.38353 0.34462 0.38214 C 0.34653 0.38214 0.34653 0.38376 0.34653 0.38515 " pathEditMode="relative" rAng="0" ptsTypes="fffffffffffffffffff">
                                      <p:cBhvr>
                                        <p:cTn id="1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53 0.38515 C 0.36371 0.39579 0.38316 0.40643 0.39166 0.41985 C 0.40035 0.43442 0.40486 0.45177 0.40903 0.46912 C 0.41354 0.48647 0.40903 0.50104 0.40486 0.517 C 0.40035 0.53181 0.39392 0.54777 0.37864 0.56095 C 0.36597 0.57437 0.34427 0.58501 0.32066 0.59311 C 0.29896 0.60097 0.27309 0.60629 0.24722 0.60907 C 0.22153 0.61161 0.19566 0.61161 0.1717 0.60907 C 0.14583 0.60629 0.12222 0.59958 0.10278 0.58894 C 0.08333 0.57969 0.06614 0.56766 0.05764 0.55309 C 0.0467 0.53967 0.04253 0.52117 0.04253 0.50636 C 0.04028 0.49179 0.04253 0.47444 0.05347 0.45987 C 0.06389 0.44645 0.08333 0.43581 0.1092 0.43049 C 0.13541 0.42656 0.16128 0.43188 0.17847 0.44113 C 0.1934 0.45038 0.20434 0.46519 0.20642 0.4823 C 0.20642 0.49965 0.20434 0.51561 0.1934 0.52903 C 0.18264 0.54245 0.18472 0.54499 0.14184 0.56234 C 0.10278 0.58108 0.06389 0.57576 0.04028 0.57691 C 0.01684 0.57691 -0.00261 0.57159 -0.02622 0.56627 C -0.05243 0.5598 -0.07379 0.54777 -0.08906 0.53713 C -0.10417 0.52649 -0.11042 0.51307 -0.1191 0.49179 C -0.12535 0.47051 -0.12535 0.45987 -0.12535 0.44367 C -0.12535 0.42771 -0.12535 0.41175 -0.12535 0.39579 " pathEditMode="relative" rAng="0" ptsTypes="fffffffffffffffffffffff">
                                      <p:cBhvr>
                                        <p:cTn id="1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11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35 0.39579 C -0.11893 0.40481 -0.09566 0.41407 -0.08698 0.41407 C -0.0349 0.41407 0.01805 0.27157 0.01805 0.12977 C 0.01805 0.20102 0.04479 0.27157 0.07013 0.27157 C 0.09687 0.27157 0.12222 0.19986 0.12222 0.12977 C 0.12222 0.1647 0.13611 0.20102 0.14913 0.20102 C 0.16284 0.20102 0.17586 0.16563 0.17586 0.12977 C 0.17586 0.14759 0.18316 0.1647 0.18958 0.1647 C 0.19618 0.1647 0.2026 0.14666 0.2026 0.12977 C 0.2026 0.13833 0.20625 0.14759 0.20989 0.14759 C 0.21145 0.14759 0.21649 0.13833 0.21649 0.12977 C 0.21649 0.13394 0.21788 0.13833 0.22013 0.13833 C 0.22013 0.13972 0.22291 0.13394 0.22291 0.12977 C 0.22291 0.13162 0.22291 0.13394 0.22517 0.13394 C 0.22517 0.13278 0.22656 0.13186 0.22656 0.12977 C 0.22656 0.1307 0.22656 0.13162 0.22656 0.13278 C 0.22882 0.13278 0.22882 0.13162 0.22882 0.1307 C 0.2302 0.1307 0.2302 0.13186 0.2302 0.13278 C 0.23246 0.13278 0.23246 0.13162 0.23246 0.1307 " pathEditMode="relative" rAng="0" ptsTypes="fffffffffffffffffff">
                                      <p:cBhvr>
                                        <p:cTn id="2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-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46 0.1307 L 0.30625 0.1839 C 0.3217 0.19593 0.34496 0.20264 0.36892 0.20264 C 0.39652 0.20264 0.41857 0.19593 0.43402 0.1839 L 0.50798 0.1307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3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798 0.1307 L 0.11423 0.3768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23 0.37682 L 0.23454 0.43003 C 0.25972 0.44205 0.29739 0.44876 0.3368 0.44876 C 0.38159 0.44876 0.41753 0.44205 0.4427 0.43003 L 0.56319 0.37682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3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319 0.37682 L 0.35052 0.1249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052 0.12491 L 0.20052 0.17812 C 0.16909 0.19015 0.12222 0.19685 0.07326 0.19685 C 0.01736 0.19685 -0.02726 0.19015 -0.05868 0.17812 L -0.20851 0.12491 " pathEditMode="relative" rAng="0" ptsTypes="FffFF">
                                      <p:cBhvr>
                                        <p:cTn id="6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" y="3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851 0.12491 L 0.23246 0.2509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47 0.25099 C 0.22952 0.26903 0.2257 0.28892 0.22848 0.30396 C 0.23177 0.31992 0.23837 0.33496 0.24532 0.35022 C 0.25226 0.36549 0.26181 0.37336 0.27223 0.38238 C 0.28212 0.39047 0.29341 0.39788 0.30764 0.39811 C 0.32101 0.39996 0.33681 0.39417 0.35261 0.38538 C 0.36719 0.37775 0.38282 0.36572 0.3967 0.35161 C 0.41059 0.3375 0.42327 0.32177 0.43368 0.30512 C 0.44462 0.28684 0.45278 0.26741 0.4566 0.24775 C 0.46129 0.22901 0.46354 0.20981 0.46007 0.19385 C 0.45868 0.17766 0.45087 0.16147 0.44341 0.15106 C 0.43698 0.13903 0.42691 0.12792 0.41407 0.12399 C 0.40191 0.12052 0.38698 0.12492 0.3717 0.13718 C 0.35677 0.15059 0.34705 0.17026 0.34341 0.18737 C 0.34098 0.20357 0.34323 0.22115 0.35104 0.23479 C 0.3599 0.24705 0.36927 0.25769 0.3816 0.26024 C 0.39393 0.26348 0.39393 0.26672 0.42379 0.25261 C 0.45278 0.2422 0.46875 0.21421 0.48108 0.20033 C 0.49254 0.18622 0.49931 0.17026 0.50782 0.15152 C 0.51719 0.13093 0.52136 0.10896 0.52361 0.09184 C 0.52518 0.07472 0.52153 0.0613 0.51476 0.04048 C 0.5066 0.02105 0.50139 0.01342 0.49306 0.00162 C 0.48473 -0.00994 0.47622 -0.02151 0.46823 -0.03308 " pathEditMode="relative" rAng="-2613742" ptsTypes="fffffffffffffffffffffff">
                                      <p:cBhvr>
                                        <p:cTn id="7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4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1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805 -0.03285 L 0.11423 0.2403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23 0.24034 L 0.21666 -0.137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18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3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5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6 -0.1374 C 0.21892 -0.15059 0.22777 -0.16354 0.23072 -0.16354 C 0.25034 -0.16354 0.27048 0.04303 0.27048 0.25052 C 0.27048 0.14573 0.28038 0.04303 0.28993 0.04303 C 0.3 0.04303 0.30937 0.14759 0.30937 0.25052 C 0.30937 0.19871 0.31441 0.14573 0.31944 0.14573 C 0.32447 0.14573 0.32934 0.19732 0.32934 0.25052 C 0.32934 0.22369 0.33194 0.19871 0.33437 0.19871 C 0.33697 0.19871 0.33941 0.22531 0.33941 0.25052 C 0.33941 0.23688 0.34079 0.22369 0.34201 0.22369 C 0.3427 0.22369 0.34461 0.23688 0.34461 0.25052 C 0.34461 0.24358 0.34513 0.23688 0.34583 0.23688 C 0.34583 0.23849 0.34704 0.24358 0.34704 0.25052 C 0.34704 0.24705 0.34704 0.24358 0.34774 0.24358 C 0.34774 0.24543 0.34843 0.24682 0.34843 0.25052 C 0.34843 0.24844 0.34843 0.24705 0.34843 0.24543 C 0.34895 0.24543 0.34895 0.24705 0.34895 0.24844 C 0.34965 0.24844 0.34965 0.24682 0.34965 0.24543 C 0.35052 0.24543 0.35052 0.24705 0.35052 0.24844 " pathEditMode="relative" rAng="0" ptsTypes="fffffffffffffffffff">
                                      <p:cBhvr>
                                        <p:cTn id="10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052 0.24843 L 0.21823 0.34235 C 0.1901 0.3634 0.14444 0.38376 0.1 0.39764 C 0.04687 0.41337 0.00295 0.41822 -0.029 0.41568 L -0.17986 0.40596 " pathEditMode="relative" rAng="-751073" ptsTypes="FffFF">
                                      <p:cBhvr>
                                        <p:cTn id="10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114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8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87 0.40597 L 0.11423 0.1249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23 0.12491 L 0.0434 -0.14781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36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3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5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 -0.14782 C 0.04704 -0.16563 0.05989 -0.18321 0.06441 -0.18321 C 0.09305 -0.18321 0.12257 0.09576 0.12257 0.37543 C 0.12257 0.23433 0.13732 0.09576 0.15121 0.09576 C 0.16597 0.09576 0.18003 0.23687 0.18003 0.37543 C 0.18003 0.3058 0.18732 0.23433 0.19461 0.23433 C 0.20208 0.23433 0.20937 0.30395 0.20937 0.37543 C 0.20937 0.33958 0.21319 0.3058 0.21684 0.3058 C 0.22048 0.3058 0.22413 0.34143 0.22413 0.37543 C 0.22413 0.35739 0.22604 0.33958 0.22777 0.33958 C 0.22882 0.33958 0.23159 0.35739 0.23159 0.37543 C 0.23159 0.36641 0.23246 0.35739 0.2335 0.35739 C 0.2335 0.3597 0.23541 0.36641 0.23541 0.37543 C 0.23541 0.37104 0.23541 0.36641 0.23628 0.36641 C 0.23628 0.36849 0.23732 0.37057 0.23732 0.37543 C 0.23732 0.37289 0.23732 0.37104 0.23732 0.36849 C 0.23819 0.36849 0.23819 0.37104 0.23819 0.37289 C 0.23923 0.37289 0.23923 0.37057 0.23923 0.36849 C 0.24027 0.36849 0.24027 0.37104 0.24027 0.37289 " pathEditMode="relative" rAng="0" ptsTypes="fffffffffffffffffff">
                                      <p:cBhvr>
                                        <p:cTn id="13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27 0.37289 L 0.24027 -0.17927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6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8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59 -0.1758 C 0.29444 -0.1758 0.3427 -0.1034 0.3427 -0.01411 L 0.3427 0.36155 C 0.3427 0.45061 0.29444 0.52371 0.23559 0.52371 L -0.00782 0.52371 C -0.06702 0.52371 -0.11598 0.45061 -0.11598 0.36155 L -0.11598 -0.01411 C -0.11598 -0.1034 -0.06702 -0.1758 -0.00782 -0.1758 Z " pathEditMode="relative" rAng="5400000" ptsTypes="fFfFfFff">
                                      <p:cBhvr>
                                        <p:cTn id="14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32 -0.17927 C 0.25868 -0.17233 0.28489 -0.1758 0.30694 -0.17465 C 0.31944 -0.17164 0.33246 -0.17071 0.34514 -0.16886 C 0.35521 -0.16539 0.36527 -0.1647 0.37552 -0.16285 C 0.39392 -0.16031 0.41232 -0.15684 0.43055 -0.15337 C 0.43819 -0.15059 0.44496 -0.14689 0.45295 -0.14527 C 0.46024 -0.14226 0.46788 -0.13949 0.47552 -0.1381 C 0.48489 -0.13139 0.49427 -0.12561 0.50347 -0.11913 C 0.51076 -0.11381 0.51649 -0.10664 0.52378 -0.10132 C 0.52534 -0.09877 0.52795 -0.09692 0.52934 -0.09415 C 0.53264 -0.08813 0.52951 -0.08813 0.53507 -0.08258 C 0.5368 -0.07657 0.53958 -0.07333 0.54288 -0.06824 C 0.54427 -0.06199 0.54635 -0.05714 0.54965 -0.05158 C 0.55225 -0.04303 0.54843 -0.0532 0.55416 -0.0458 C 0.55486 -0.04488 0.55468 -0.04349 0.55521 -0.04233 C 0.55798 -0.03655 0.55989 -0.03007 0.56302 -0.02452 C 0.56562 -0.01249 0.56337 -0.01665 0.56753 -0.01041 C 0.56892 -0.0037 0.57083 -0.00278 0.5743 0.00254 C 0.57725 0.01735 0.58246 0.03169 0.58559 0.0465 C 0.58663 0.05737 0.58819 0.06847 0.5901 0.07957 C 0.58941 0.0997 0.59479 0.15059 0.57882 0.17534 C 0.57656 0.18367 0.57031 0.20056 0.56527 0.20865 C 0.56215 0.21837 0.55989 0.2304 0.54965 0.23456 C 0.54705 0.23849 0.54062 0.24358 0.53611 0.24497 C 0.53125 0.25052 0.525 0.25376 0.51927 0.25815 C 0.51666 0.25977 0.51302 0.26 0.51024 0.26162 C 0.50729 0.26347 0.50451 0.26602 0.50139 0.26764 C 0.49253 0.2718 0.48177 0.2725 0.47326 0.27712 C 0.46666 0.28082 0.46059 0.28499 0.45416 0.28892 C 0.44757 0.29285 0.43437 0.29285 0.42708 0.29355 C 0.40243 0.3102 0.36909 0.3109 0.34062 0.3139 C 0.30694 0.31298 0.27326 0.31298 0.23958 0.31136 C 0.22864 0.31113 0.2243 0.30696 0.21475 0.30419 C 0.20399 0.30118 0.19479 0.29817 0.18437 0.2947 C 0.16562 0.28869 0.14687 0.28244 0.1283 0.27573 C 0.12118 0.27319 0.11093 0.27203 0.10468 0.26764 C 0.10034 0.2644 0.09826 0.2607 0.0934 0.25815 C 0.09149 0.2533 0.08923 0.2496 0.08559 0.24636 C 0.0835 0.24451 0.07882 0.2415 0.07882 0.24173 C 0.07309 0.23225 0.0809 0.24358 0.07205 0.23548 C 0.07066 0.23433 0.06996 0.23225 0.06875 0.23086 C 0.06666 0.22855 0.06371 0.22669 0.06198 0.22392 C 0.06041 0.22161 0.05972 0.21837 0.05746 0.21675 C 0.05277 0.21351 0.05503 0.21536 0.05069 0.21073 C 0.04843 0.20241 0.04861 0.20032 0.04184 0.19662 C 0.03871 0.19153 0.03923 0.19015 0.03385 0.18714 C 0.03246 0.18251 0.03107 0.18043 0.02708 0.17765 C 0.02326 0.17187 0.02534 0.17465 0.01823 0.16701 C 0.01701 0.16586 0.01475 0.16354 0.01475 0.16378 C 0.01163 0.15522 0.00937 0.14897 0.00243 0.14342 C -0.00174 0.13694 0.00087 0.14087 -0.00434 0.13023 C -0.00677 0.12514 -0.0066 0.12861 -0.0066 0.12561 " pathEditMode="relative" rAng="0" ptsTypes="fffffffffffffffffffffffffffffffffffffffffffffffffffA">
                                      <p:cBhvr>
                                        <p:cTn id="15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Сравнить, не вычисляя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1571612"/>
          <a:ext cx="6143668" cy="45005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143668"/>
              </a:tblGrid>
              <a:tr h="562574">
                <a:tc>
                  <a:txBody>
                    <a:bodyPr/>
                    <a:lstStyle/>
                    <a:p>
                      <a:pPr fontAlgn="t"/>
                      <a:r>
                        <a:rPr lang="ru-RU" dirty="0"/>
                        <a:t> </a:t>
                      </a:r>
                    </a:p>
                  </a:txBody>
                  <a:tcPr marL="0" marR="0" marT="0" marB="0"/>
                </a:tc>
              </a:tr>
              <a:tr h="1125149">
                <a:tc>
                  <a:txBody>
                    <a:bodyPr/>
                    <a:lstStyle/>
                    <a:p>
                      <a:pPr fontAlgn="t"/>
                      <a:r>
                        <a:rPr lang="ru-RU" sz="3200" dirty="0"/>
                        <a:t>1. </a:t>
                      </a:r>
                      <a:r>
                        <a:rPr lang="ru-RU" sz="3200" b="1" dirty="0"/>
                        <a:t>1733 (-69) ... 1733  · 69</a:t>
                      </a:r>
                    </a:p>
                  </a:txBody>
                  <a:tcPr marL="0" marR="0" marT="0" marB="0"/>
                </a:tc>
              </a:tr>
              <a:tr h="1125149"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/>
                        <a:t>2. -178  ·  13 ... -178  · (-13)</a:t>
                      </a:r>
                    </a:p>
                  </a:txBody>
                  <a:tcPr marL="0" marR="0" marT="0" marB="0"/>
                </a:tc>
              </a:tr>
              <a:tr h="1125149"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/>
                        <a:t>3. -204 · (-17) ... 204  · 0</a:t>
                      </a:r>
                    </a:p>
                  </a:txBody>
                  <a:tcPr marL="0" marR="0" marT="0" marB="0"/>
                </a:tc>
              </a:tr>
              <a:tr h="562574"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/>
                        <a:t>4. -5 · 0 ... 0 · (-5)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Не выполняя вычислений поставить знаки между выражениями: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5. (-2)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…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(-2)  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&lt;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                                                 Ответ: </a:t>
            </a:r>
          </a:p>
        </p:txBody>
      </p:sp>
      <p:sp>
        <p:nvSpPr>
          <p:cNvPr id="23554" name="AutoShape 2" descr="http://sc0010.zharkain.akmoedu.kz/clip_image002.gif"/>
          <p:cNvSpPr>
            <a:spLocks noChangeAspect="1" noChangeArrowheads="1"/>
          </p:cNvSpPr>
          <p:nvPr/>
        </p:nvSpPr>
        <p:spPr bwMode="auto">
          <a:xfrm>
            <a:off x="465138" y="138113"/>
            <a:ext cx="85725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5" name="AutoShape 3" descr="http://sc0010.zharkain.akmoedu.kz/clip_image004.gif"/>
          <p:cNvSpPr>
            <a:spLocks noChangeAspect="1" noChangeArrowheads="1"/>
          </p:cNvSpPr>
          <p:nvPr/>
        </p:nvSpPr>
        <p:spPr bwMode="auto">
          <a:xfrm>
            <a:off x="920750" y="138113"/>
            <a:ext cx="104775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14810" y="1928802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&lt;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3000372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7686" y="4071942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&gt;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554" y="528638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=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Верно ли выполнено умножение?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2214554"/>
            <a:ext cx="5786478" cy="36861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а) -</a:t>
            </a:r>
            <a:r>
              <a:rPr lang="ru-RU" b="1" dirty="0" smtClean="0"/>
              <a:t>5·6=   30</a:t>
            </a:r>
            <a:r>
              <a:rPr lang="ru-RU" b="1" dirty="0" smtClean="0"/>
              <a:t>;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б</a:t>
            </a:r>
            <a:r>
              <a:rPr lang="ru-RU" b="1" dirty="0" smtClean="0"/>
              <a:t>) 9·(-3</a:t>
            </a:r>
            <a:r>
              <a:rPr lang="ru-RU" b="1" dirty="0" smtClean="0"/>
              <a:t>)= - 27</a:t>
            </a:r>
            <a:r>
              <a:rPr lang="ru-RU" b="1" dirty="0" smtClean="0"/>
              <a:t>;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в)</a:t>
            </a:r>
            <a:r>
              <a:rPr lang="ru-RU" b="1" dirty="0" smtClean="0"/>
              <a:t> 0·(-4,56) =-4,56</a:t>
            </a:r>
            <a:r>
              <a:rPr lang="ru-RU" b="1" dirty="0" smtClean="0"/>
              <a:t>?</a:t>
            </a:r>
          </a:p>
          <a:p>
            <a:pPr>
              <a:buNone/>
            </a:pPr>
            <a:endParaRPr lang="ru-RU" sz="800" b="1" dirty="0" smtClean="0"/>
          </a:p>
          <a:p>
            <a:pPr>
              <a:buNone/>
            </a:pPr>
            <a:r>
              <a:rPr lang="ru-RU" b="1" dirty="0" smtClean="0"/>
              <a:t>г)</a:t>
            </a:r>
            <a:r>
              <a:rPr lang="ru-RU" b="1" dirty="0" smtClean="0"/>
              <a:t> </a:t>
            </a:r>
            <a:r>
              <a:rPr lang="ru-RU" b="1" dirty="0" smtClean="0"/>
              <a:t>-</a:t>
            </a:r>
            <a:r>
              <a:rPr lang="ru-RU" b="1" dirty="0" smtClean="0"/>
              <a:t>   </a:t>
            </a:r>
            <a:r>
              <a:rPr lang="ru-RU" b="1" dirty="0" smtClean="0"/>
              <a:t>  · 6= - 4</a:t>
            </a:r>
            <a:r>
              <a:rPr lang="ru-RU" b="1" dirty="0" smtClean="0"/>
              <a:t>; 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857628"/>
            <a:ext cx="285752" cy="1160867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0496" y="200024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-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628" y="3214686"/>
            <a:ext cx="1214446" cy="769441"/>
          </a:xfrm>
          <a:prstGeom prst="rect">
            <a:avLst/>
          </a:prstGeom>
          <a:solidFill>
            <a:srgbClr val="A1D3C6"/>
          </a:solidFill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474</Words>
  <Application>Microsoft Office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Diseño predeterminado</vt:lpstr>
      <vt:lpstr>Слайд 1</vt:lpstr>
      <vt:lpstr>УМНОЖЕНИЕ РАЦИОНАЛЬНЫХ ЧИСЕЛ</vt:lpstr>
      <vt:lpstr>Слайд 3</vt:lpstr>
      <vt:lpstr>Слайд 4</vt:lpstr>
      <vt:lpstr>Словарный диктант</vt:lpstr>
      <vt:lpstr>Поработаем вместе</vt:lpstr>
      <vt:lpstr>Слайд 7</vt:lpstr>
      <vt:lpstr>Сравнить, не вычисляя</vt:lpstr>
      <vt:lpstr>Верно ли выполнено умножение?</vt:lpstr>
      <vt:lpstr>ФИЗКУЛЬТМИНУТКА</vt:lpstr>
      <vt:lpstr>Определить знак произведения и вычислить. </vt:lpstr>
      <vt:lpstr>Работа по учебнику</vt:lpstr>
      <vt:lpstr>Самостоятельная работа</vt:lpstr>
      <vt:lpstr>Слайд 14</vt:lpstr>
      <vt:lpstr>Домашнее задание</vt:lpstr>
      <vt:lpstr>Слайд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Да</cp:lastModifiedBy>
  <cp:revision>81</cp:revision>
  <dcterms:created xsi:type="dcterms:W3CDTF">2009-10-07T17:55:06Z</dcterms:created>
  <dcterms:modified xsi:type="dcterms:W3CDTF">2013-02-17T10:40:11Z</dcterms:modified>
</cp:coreProperties>
</file>