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60" r:id="rId2"/>
    <p:sldId id="256" r:id="rId3"/>
    <p:sldId id="261" r:id="rId4"/>
    <p:sldId id="273" r:id="rId5"/>
    <p:sldId id="268" r:id="rId6"/>
    <p:sldId id="274" r:id="rId7"/>
    <p:sldId id="282" r:id="rId8"/>
    <p:sldId id="275" r:id="rId9"/>
    <p:sldId id="276" r:id="rId10"/>
    <p:sldId id="280" r:id="rId11"/>
    <p:sldId id="265" r:id="rId12"/>
    <p:sldId id="263" r:id="rId13"/>
    <p:sldId id="278" r:id="rId14"/>
    <p:sldId id="279" r:id="rId15"/>
    <p:sldId id="281" r:id="rId16"/>
    <p:sldId id="266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660033"/>
    <a:srgbClr val="003399"/>
    <a:srgbClr val="FF00FF"/>
    <a:srgbClr val="ABFFFF"/>
    <a:srgbClr val="66FFFF"/>
    <a:srgbClr val="003300"/>
    <a:srgbClr val="FF66FF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CAE25-FE9B-4C23-A157-7C2B34C0A49A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123CD-4F1F-40DD-9135-81941F589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15.png"/><Relationship Id="rId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 indent="-73025">
              <a:buNone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“Кто ничего не замечает,</a:t>
            </a:r>
            <a:b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Тот ничего не изучает,</a:t>
            </a:r>
            <a:b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ничего не изучает,</a:t>
            </a:r>
            <a:b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Тот вечно хнычет и скучает”.</a:t>
            </a:r>
          </a:p>
          <a:p>
            <a:pPr indent="-73025" algn="r">
              <a:buNone/>
            </a:pPr>
            <a:r>
              <a:rPr lang="ru-RU" b="1" dirty="0" err="1" smtClean="0">
                <a:solidFill>
                  <a:srgbClr val="FFE5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Сеф</a:t>
            </a:r>
            <a:endParaRPr lang="ru-RU" b="1" dirty="0" smtClean="0">
              <a:solidFill>
                <a:srgbClr val="FFE5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73025"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Умножить- значит умно жить.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Взаимопроверка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14422"/>
            <a:ext cx="7543824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вариант                           2 вариант</a:t>
            </a:r>
          </a:p>
          <a:p>
            <a:pPr>
              <a:buNone/>
            </a:pP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21а                       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20b</a:t>
            </a:r>
            <a:endParaRPr lang="ru-RU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)2,4х                       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6y</a:t>
            </a:r>
            <a:endParaRPr lang="ru-RU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100а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1000x y</a:t>
            </a:r>
            <a:endParaRPr lang="ru-RU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- 4x y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4)-7a b</a:t>
            </a:r>
          </a:p>
          <a:p>
            <a:pPr>
              <a:buNone/>
            </a:pP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72a b                      5) -210x y</a:t>
            </a: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0" descr="Почтовая бумага"/>
          <p:cNvSpPr>
            <a:spLocks noChangeArrowheads="1"/>
          </p:cNvSpPr>
          <p:nvPr/>
        </p:nvSpPr>
        <p:spPr bwMode="auto">
          <a:xfrm>
            <a:off x="2071670" y="4857760"/>
            <a:ext cx="4643470" cy="1511299"/>
          </a:xfrm>
          <a:prstGeom prst="rect">
            <a:avLst/>
          </a:prstGeom>
          <a:solidFill>
            <a:srgbClr val="AB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</a:t>
            </a: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«+»   отметка </a:t>
            </a: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</a:t>
            </a:r>
            <a:r>
              <a:rPr lang="ru-R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</a:t>
            </a:r>
            <a:r>
              <a:rPr lang="ru-RU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3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«+»   отметка 4 </a:t>
            </a:r>
            <a:r>
              <a:rPr lang="ru-RU" sz="3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«+»   отметка </a:t>
            </a: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5984" y="171448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2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5984" y="22859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2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00298" y="28574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5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8926" y="285749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2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4546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3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71736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5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3108" y="414338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5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1736" y="414338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5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43636" y="178592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2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86512" y="23574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2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00826" y="29289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8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16" y="29289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2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29322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2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86512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3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00826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4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58016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6</a:t>
            </a:r>
            <a:endParaRPr lang="ru-RU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480"/>
            <a:ext cx="8229600" cy="5810271"/>
          </a:xfrm>
          <a:gradFill>
            <a:gsLst>
              <a:gs pos="0">
                <a:srgbClr val="FFFF00"/>
              </a:gs>
              <a:gs pos="0">
                <a:srgbClr val="92D050"/>
              </a:gs>
              <a:gs pos="50000">
                <a:srgbClr val="FFFF00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txBody>
          <a:bodyPr/>
          <a:lstStyle/>
          <a:p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Сегодня я научился…</a:t>
            </a:r>
          </a:p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меня получилось…</a:t>
            </a:r>
          </a:p>
          <a:p>
            <a:r>
              <a:rPr lang="ru-RU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Было трудно…</a:t>
            </a:r>
          </a:p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Теперь я умею…</a:t>
            </a:r>
            <a:endParaRPr lang="ru-RU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857496"/>
            <a:ext cx="1793875" cy="2592388"/>
          </a:xfrm>
          <a:prstGeom prst="rect">
            <a:avLst/>
          </a:prstGeom>
          <a:noFill/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1428736"/>
            <a:ext cx="1617662" cy="24479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6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</a:rPr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571612"/>
            <a:ext cx="642942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  стр. 38-40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3(б, г, е, з) </a:t>
            </a:r>
          </a:p>
          <a:p>
            <a:pPr>
              <a:buNone/>
            </a:pP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№4(а - г)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№13(в)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0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143636" y="4071942"/>
            <a:ext cx="1481137" cy="1655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Лу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928934"/>
            <a:ext cx="4308475" cy="3562350"/>
          </a:xfrm>
          <a:prstGeom prst="rect">
            <a:avLst/>
          </a:prstGeom>
          <a:noFill/>
        </p:spPr>
      </p:pic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323850" y="188913"/>
            <a:ext cx="8424863" cy="2519362"/>
          </a:xfrm>
          <a:prstGeom prst="wedgeRoundRectCallout">
            <a:avLst>
              <a:gd name="adj1" fmla="val -36915"/>
              <a:gd name="adj2" fmla="val 133690"/>
              <a:gd name="adj3" fmla="val 16667"/>
            </a:avLst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sz="24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За всю историю человечества было придумано много способов умножения. Только в конце</a:t>
            </a:r>
            <a:r>
              <a:rPr lang="en-US" sz="24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XV</a:t>
            </a:r>
            <a:r>
              <a:rPr lang="ru-RU" sz="24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- начале </a:t>
            </a:r>
            <a:r>
              <a:rPr lang="en-US" sz="24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XVI</a:t>
            </a:r>
            <a:r>
              <a:rPr lang="ru-RU" sz="24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века итальянский математик Лука </a:t>
            </a:r>
            <a:r>
              <a:rPr lang="ru-RU" sz="2400" b="1" i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Пачоли</a:t>
            </a:r>
            <a:r>
              <a:rPr lang="ru-RU" sz="24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приводит 8 различных способов умножения в своём трактате об арифметике.</a:t>
            </a:r>
          </a:p>
          <a:p>
            <a:endParaRPr lang="ru-RU" sz="24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50825" y="333375"/>
            <a:ext cx="8713788" cy="2374900"/>
          </a:xfrm>
          <a:prstGeom prst="wedgeRoundRectCallout">
            <a:avLst>
              <a:gd name="adj1" fmla="val -23856"/>
              <a:gd name="adj2" fmla="val 99199"/>
              <a:gd name="adj3" fmla="val 16667"/>
            </a:avLst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sz="2400" b="1" i="1">
                <a:solidFill>
                  <a:srgbClr val="800000"/>
                </a:solidFill>
                <a:latin typeface="Arial" pitchFamily="34" charset="0"/>
              </a:rPr>
              <a:t>Знак умножения «косой крест»  ( х )  впервые  в 1631 году ввёл английский математик Уильям Оутред (1575 – 1660)</a:t>
            </a:r>
          </a:p>
          <a:p>
            <a:r>
              <a:rPr lang="ru-RU" sz="2400" b="1" i="1">
                <a:solidFill>
                  <a:srgbClr val="800000"/>
                </a:solidFill>
                <a:latin typeface="Arial" pitchFamily="34" charset="0"/>
              </a:rPr>
              <a:t>Позднее, в 1698 году, выдающийся немецкий математик Г.Лейбниц (1646 – 1716), ввёл знак умножения «точка».</a:t>
            </a:r>
          </a:p>
          <a:p>
            <a:endParaRPr lang="ru-RU" sz="2400" b="1" i="1">
              <a:solidFill>
                <a:srgbClr val="800000"/>
              </a:solidFill>
              <a:latin typeface="Arial" pitchFamily="34" charset="0"/>
            </a:endParaRPr>
          </a:p>
          <a:p>
            <a:endParaRPr lang="ru-RU" sz="180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8197" name="Picture 5" descr="Лейбниц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2781300"/>
            <a:ext cx="2519362" cy="3600450"/>
          </a:xfrm>
          <a:prstGeom prst="rect">
            <a:avLst/>
          </a:prstGeom>
          <a:noFill/>
        </p:spPr>
      </p:pic>
      <p:pic>
        <p:nvPicPr>
          <p:cNvPr id="8199" name="Picture 7" descr="Уилья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2997200"/>
            <a:ext cx="236220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785786" y="928670"/>
          <a:ext cx="7571186" cy="3143272"/>
        </p:xfrm>
        <a:graphic>
          <a:graphicData uri="http://schemas.openxmlformats.org/presentationml/2006/ole">
            <p:oleObj spid="_x0000_s37889" name="Формула" r:id="rId3" imgW="2641600" imgH="1092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741680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за урок!</a:t>
            </a:r>
          </a:p>
        </p:txBody>
      </p:sp>
      <p:pic>
        <p:nvPicPr>
          <p:cNvPr id="15365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348038" y="2205038"/>
            <a:ext cx="2944812" cy="4221162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563938" y="1916113"/>
            <a:ext cx="4968875" cy="1296987"/>
          </a:xfrm>
        </p:spPr>
        <p:txBody>
          <a:bodyPr/>
          <a:lstStyle/>
          <a:p>
            <a:pPr marL="179388" indent="-179388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УМНОЖЕНИЕ</a:t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ОДНОЧЛЕНОВ</a:t>
            </a:r>
            <a:endParaRPr lang="es-E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http://t3.gstatic.com/images?q=tbn:ANd9GcRJvHe1xEUqy-IaHluqwikPvYeT387_T7AyKBEm0M8rAT47iRKFDw"/>
          <p:cNvPicPr>
            <a:picLocks noChangeAspect="1" noChangeArrowheads="1"/>
          </p:cNvPicPr>
          <p:nvPr/>
        </p:nvPicPr>
        <p:blipFill>
          <a:blip r:embed="rId3"/>
          <a:srcRect r="2042" b="11299"/>
          <a:stretch>
            <a:fillRect/>
          </a:stretch>
        </p:blipFill>
        <p:spPr bwMode="auto">
          <a:xfrm>
            <a:off x="4429124" y="4572008"/>
            <a:ext cx="3429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Словарный диктант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285860"/>
            <a:ext cx="661513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Изменение</a:t>
            </a:r>
          </a:p>
          <a:p>
            <a:pPr>
              <a:buNone/>
            </a:pPr>
            <a:r>
              <a:rPr lang="ru-RU" b="1" dirty="0" smtClean="0"/>
              <a:t>Умножение </a:t>
            </a:r>
          </a:p>
          <a:p>
            <a:pPr>
              <a:buNone/>
            </a:pPr>
            <a:r>
              <a:rPr lang="ru-RU" b="1" dirty="0" smtClean="0"/>
              <a:t>Одночлен</a:t>
            </a:r>
          </a:p>
          <a:p>
            <a:pPr>
              <a:buNone/>
            </a:pPr>
            <a:r>
              <a:rPr lang="ru-RU" b="1" dirty="0" smtClean="0"/>
              <a:t>Степень</a:t>
            </a:r>
          </a:p>
          <a:p>
            <a:pPr>
              <a:buNone/>
            </a:pPr>
            <a:r>
              <a:rPr lang="ru-RU" b="1" dirty="0" smtClean="0"/>
              <a:t>Повышение</a:t>
            </a:r>
          </a:p>
          <a:p>
            <a:pPr>
              <a:buNone/>
            </a:pPr>
            <a:r>
              <a:rPr lang="ru-RU" b="1" dirty="0" smtClean="0"/>
              <a:t>Показатель </a:t>
            </a:r>
          </a:p>
          <a:p>
            <a:pPr>
              <a:buNone/>
            </a:pPr>
            <a:r>
              <a:rPr lang="ru-RU" b="1" dirty="0" smtClean="0"/>
              <a:t>Возведение в степень</a:t>
            </a:r>
          </a:p>
          <a:p>
            <a:pPr>
              <a:buNone/>
            </a:pPr>
            <a:r>
              <a:rPr lang="ru-RU" b="1" dirty="0" smtClean="0"/>
              <a:t>Произведение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4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357166"/>
            <a:ext cx="8001056" cy="6429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Поработаем вместе</a:t>
            </a:r>
            <a:endParaRPr lang="ru-RU" dirty="0" smtClean="0">
              <a:solidFill>
                <a:srgbClr val="FF0066"/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1285852" y="1357298"/>
          <a:ext cx="6900862" cy="3605213"/>
        </p:xfrm>
        <a:graphic>
          <a:graphicData uri="http://schemas.openxmlformats.org/presentationml/2006/ole">
            <p:oleObj spid="_x0000_s15361" name="Формула" r:id="rId4" imgW="3288960" imgH="17143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6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660033"/>
                </a:solidFill>
              </a:rPr>
              <a:t>Верно ли выполнено умножение?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2214554"/>
            <a:ext cx="6643734" cy="3686188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а) а</a:t>
            </a:r>
            <a:r>
              <a:rPr lang="ru-RU" sz="3600" b="1" baseline="30000" dirty="0" smtClean="0"/>
              <a:t>5  .</a:t>
            </a:r>
            <a:r>
              <a:rPr lang="ru-RU" sz="3600" b="1" dirty="0" smtClean="0"/>
              <a:t> а</a:t>
            </a:r>
            <a:r>
              <a:rPr lang="ru-RU" sz="3600" b="1" baseline="30000" dirty="0" smtClean="0"/>
              <a:t>6 </a:t>
            </a:r>
            <a:r>
              <a:rPr lang="ru-RU" sz="3600" b="1" dirty="0" smtClean="0"/>
              <a:t>=а</a:t>
            </a:r>
            <a:r>
              <a:rPr lang="ru-RU" sz="3600" b="1" baseline="30000" dirty="0" smtClean="0"/>
              <a:t>30</a:t>
            </a: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б) </a:t>
            </a:r>
            <a:r>
              <a:rPr lang="en-US" sz="3600" b="1" dirty="0" smtClean="0"/>
              <a:t>b</a:t>
            </a:r>
            <a:r>
              <a:rPr lang="ru-RU" sz="3600" b="1" dirty="0" smtClean="0"/>
              <a:t>·</a:t>
            </a:r>
            <a:r>
              <a:rPr lang="en-US" sz="3600" b="1" dirty="0" smtClean="0"/>
              <a:t>b</a:t>
            </a:r>
            <a:r>
              <a:rPr lang="ru-RU" sz="3600" b="1" baseline="30000" dirty="0" smtClean="0"/>
              <a:t>4</a:t>
            </a:r>
            <a:r>
              <a:rPr lang="ru-RU" sz="3600" b="1" dirty="0" smtClean="0"/>
              <a:t>=</a:t>
            </a:r>
            <a:r>
              <a:rPr lang="en-US" sz="3600" b="1" dirty="0" smtClean="0"/>
              <a:t>b</a:t>
            </a:r>
            <a:r>
              <a:rPr lang="ru-RU" sz="3600" b="1" baseline="30000" dirty="0" smtClean="0"/>
              <a:t>4</a:t>
            </a:r>
            <a:r>
              <a:rPr lang="ru-RU" sz="3600" b="1" dirty="0" smtClean="0"/>
              <a:t>; </a:t>
            </a: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в) 0·а</a:t>
            </a:r>
            <a:r>
              <a:rPr lang="ru-RU" sz="3600" b="1" baseline="30000" dirty="0" smtClean="0"/>
              <a:t>3</a:t>
            </a:r>
            <a:r>
              <a:rPr lang="ru-RU" sz="3600" b="1" dirty="0" smtClean="0"/>
              <a:t>= а</a:t>
            </a:r>
            <a:r>
              <a:rPr lang="ru-RU" sz="3600" b="1" baseline="30000" dirty="0" smtClean="0"/>
              <a:t>3</a:t>
            </a: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г) – 2а</a:t>
            </a:r>
            <a:r>
              <a:rPr lang="ru-RU" sz="3600" b="1" baseline="30000" dirty="0" smtClean="0"/>
              <a:t>2</a:t>
            </a:r>
            <a:r>
              <a:rPr lang="en-US" sz="3600" b="1" dirty="0" smtClean="0"/>
              <a:t>b</a:t>
            </a:r>
            <a:r>
              <a:rPr lang="ru-RU" sz="3600" b="1" baseline="30000" dirty="0" smtClean="0"/>
              <a:t>3</a:t>
            </a:r>
            <a:r>
              <a:rPr lang="ru-RU" sz="3600" b="1" dirty="0" smtClean="0"/>
              <a:t>  · 6 </a:t>
            </a:r>
            <a:r>
              <a:rPr lang="en-US" sz="3600" b="1" dirty="0" err="1" smtClean="0"/>
              <a:t>ab</a:t>
            </a:r>
            <a:r>
              <a:rPr lang="ru-RU" sz="3600" b="1" baseline="30000" dirty="0" smtClean="0"/>
              <a:t>2</a:t>
            </a:r>
            <a:r>
              <a:rPr lang="ru-RU" sz="3600" b="1" dirty="0" smtClean="0"/>
              <a:t>= -12</a:t>
            </a:r>
            <a:r>
              <a:rPr lang="en-US" sz="3600" b="1" dirty="0" smtClean="0"/>
              <a:t>a</a:t>
            </a:r>
            <a:r>
              <a:rPr lang="ru-RU" sz="3600" b="1" baseline="30000" dirty="0" smtClean="0"/>
              <a:t>3</a:t>
            </a:r>
            <a:r>
              <a:rPr lang="en-US" sz="3600" b="1" dirty="0" smtClean="0"/>
              <a:t>b</a:t>
            </a:r>
            <a:r>
              <a:rPr lang="ru-RU" sz="3600" b="1" baseline="30000" dirty="0" smtClean="0"/>
              <a:t>5</a:t>
            </a:r>
            <a:r>
              <a:rPr lang="ru-RU" sz="3600" b="1" dirty="0" smtClean="0"/>
              <a:t>;   </a:t>
            </a:r>
            <a:endParaRPr lang="ru-RU" sz="3600" dirty="0" smtClean="0"/>
          </a:p>
          <a:p>
            <a:pPr>
              <a:buNone/>
            </a:pPr>
            <a:endParaRPr lang="ru-RU" b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66"/>
                </a:solidFill>
              </a:rPr>
              <a:t>ФИЗКУЛЬТМИНУТКА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600200"/>
            <a:ext cx="6829444" cy="4525963"/>
          </a:xfrm>
        </p:spPr>
        <p:txBody>
          <a:bodyPr/>
          <a:lstStyle/>
          <a:p>
            <a:pPr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Буратино потянулся.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 - нагнулся, два - нагнулся.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Руки в стороны развёл,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Ключик видно не нашёл.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Вправо, влево поворот , </a:t>
            </a:r>
          </a:p>
          <a:p>
            <a:pPr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носочки он встает</a:t>
            </a:r>
          </a:p>
          <a:p>
            <a:pPr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плечами покрутил</a:t>
            </a:r>
          </a:p>
          <a:p>
            <a:pPr algn="just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 работе приступил.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290" name="Picture 2" descr="http://img-fotki.yandex.ru/get/4606/tatyana2q8-medvedeva.123/0_534cb_5d4c4cfe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4071942"/>
            <a:ext cx="1877103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5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AB2627"/>
                </a:solidFill>
              </a:rPr>
              <a:t>Устная работа</a:t>
            </a:r>
          </a:p>
        </p:txBody>
      </p:sp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785786" y="1071546"/>
          <a:ext cx="7907337" cy="704850"/>
        </p:xfrm>
        <a:graphic>
          <a:graphicData uri="http://schemas.openxmlformats.org/presentationml/2006/ole">
            <p:oleObj spid="_x0000_s31746" name="Формула" r:id="rId4" imgW="2565360" imgH="228600" progId="Equation.3">
              <p:embed/>
            </p:oleObj>
          </a:graphicData>
        </a:graphic>
      </p:graphicFrame>
      <p:graphicFrame>
        <p:nvGraphicFramePr>
          <p:cNvPr id="25605" name="Object 3"/>
          <p:cNvGraphicFramePr>
            <a:graphicFrameLocks noChangeAspect="1"/>
          </p:cNvGraphicFramePr>
          <p:nvPr/>
        </p:nvGraphicFramePr>
        <p:xfrm>
          <a:off x="1857356" y="1857364"/>
          <a:ext cx="5791796" cy="714380"/>
        </p:xfrm>
        <a:graphic>
          <a:graphicData uri="http://schemas.openxmlformats.org/presentationml/2006/ole">
            <p:oleObj spid="_x0000_s31747" name="Формула" r:id="rId5" imgW="1854000" imgH="228600" progId="Equation.3">
              <p:embed/>
            </p:oleObj>
          </a:graphicData>
        </a:graphic>
      </p:graphicFrame>
      <p:graphicFrame>
        <p:nvGraphicFramePr>
          <p:cNvPr id="25607" name="Object 4"/>
          <p:cNvGraphicFramePr>
            <a:graphicFrameLocks noChangeAspect="1"/>
          </p:cNvGraphicFramePr>
          <p:nvPr/>
        </p:nvGraphicFramePr>
        <p:xfrm>
          <a:off x="1857375" y="2901950"/>
          <a:ext cx="4286250" cy="3059113"/>
        </p:xfrm>
        <a:graphic>
          <a:graphicData uri="http://schemas.openxmlformats.org/presentationml/2006/ole">
            <p:oleObj spid="_x0000_s31748" name="Формула" r:id="rId6" imgW="144756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500166" y="1285860"/>
            <a:ext cx="535785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Стр. 41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sng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Проверь себя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sng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№3(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а,в,д,ж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5(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д,е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по учебнику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32" y="3714752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Перемножить коэффициенты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Перемножить одноименные переменные, применяя свойства умножения степеней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Самостоятельная работа</a:t>
            </a:r>
            <a:endParaRPr lang="ru-RU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619612"/>
            <a:ext cx="1855770" cy="154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142976" y="3000372"/>
          <a:ext cx="1809676" cy="500042"/>
        </p:xfrm>
        <a:graphic>
          <a:graphicData uri="http://schemas.openxmlformats.org/presentationml/2006/ole">
            <p:oleObj spid="_x0000_s8198" name="Формула" r:id="rId5" imgW="723586" imgH="203112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4929190" y="3000372"/>
          <a:ext cx="1957395" cy="505134"/>
        </p:xfrm>
        <a:graphic>
          <a:graphicData uri="http://schemas.openxmlformats.org/presentationml/2006/ole">
            <p:oleObj spid="_x0000_s8197" name="Формула" r:id="rId6" imgW="889000" imgH="22860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142976" y="3500437"/>
          <a:ext cx="2571768" cy="528775"/>
        </p:xfrm>
        <a:graphic>
          <a:graphicData uri="http://schemas.openxmlformats.org/presentationml/2006/ole">
            <p:oleObj spid="_x0000_s8196" name="Формула" r:id="rId7" imgW="1016000" imgH="2286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929190" y="3500438"/>
          <a:ext cx="2428892" cy="490686"/>
        </p:xfrm>
        <a:graphic>
          <a:graphicData uri="http://schemas.openxmlformats.org/presentationml/2006/ole">
            <p:oleObj spid="_x0000_s8195" name="Формула" r:id="rId8" imgW="939800" imgH="228600" progId="Equation.3">
              <p:embed/>
            </p:oleObj>
          </a:graphicData>
        </a:graphic>
      </p:graphicFrame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285851" y="4071942"/>
          <a:ext cx="3104577" cy="500066"/>
        </p:xfrm>
        <a:graphic>
          <a:graphicData uri="http://schemas.openxmlformats.org/presentationml/2006/ole">
            <p:oleObj spid="_x0000_s8194" name="Формула" r:id="rId9" imgW="1422400" imgH="228600" progId="Equation.3">
              <p:embed/>
            </p:oleObj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28596" y="1214422"/>
          <a:ext cx="7572428" cy="3312430"/>
        </p:xfrm>
        <a:graphic>
          <a:graphicData uri="http://schemas.openxmlformats.org/drawingml/2006/table">
            <a:tbl>
              <a:tblPr/>
              <a:tblGrid>
                <a:gridCol w="533251"/>
                <a:gridCol w="3366742"/>
                <a:gridCol w="579859"/>
                <a:gridCol w="3092576"/>
              </a:tblGrid>
              <a:tr h="5350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Вариант 1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Вариант 2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1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3200" b="0" i="1" dirty="0">
                          <a:latin typeface="Times New Roman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3200" b="0" dirty="0">
                          <a:latin typeface="Times New Roman"/>
                          <a:ea typeface="Times New Roman"/>
                          <a:cs typeface="Times New Roman"/>
                        </a:rPr>
                        <a:t>∙ 7</a:t>
                      </a:r>
                      <a:r>
                        <a:rPr lang="en-US" sz="3200" b="0" i="1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3200" b="0" i="1" dirty="0">
                          <a:latin typeface="Times New Roman"/>
                          <a:ea typeface="Times New Roman"/>
                          <a:cs typeface="Times New Roman"/>
                        </a:rPr>
                        <a:t>b </a:t>
                      </a:r>
                      <a:r>
                        <a:rPr lang="en-US" sz="3200" b="0" dirty="0">
                          <a:latin typeface="Times New Roman"/>
                          <a:ea typeface="Times New Roman"/>
                          <a:cs typeface="Times New Roman"/>
                        </a:rPr>
                        <a:t>∙ 4</a:t>
                      </a:r>
                      <a:r>
                        <a:rPr lang="en-US" sz="3200" b="0" i="1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1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3200" b="0" i="1" dirty="0">
                          <a:latin typeface="Times New Roman"/>
                          <a:ea typeface="Times New Roman"/>
                          <a:cs typeface="Times New Roman"/>
                        </a:rPr>
                        <a:t>x </a:t>
                      </a:r>
                      <a:r>
                        <a:rPr lang="en-US" sz="3200" b="0" dirty="0">
                          <a:latin typeface="Times New Roman"/>
                          <a:ea typeface="Times New Roman"/>
                          <a:cs typeface="Times New Roman"/>
                        </a:rPr>
                        <a:t>∙ 0,4</a:t>
                      </a:r>
                      <a:r>
                        <a:rPr lang="en-US" sz="3200" b="0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r>
                        <a:rPr lang="en-US" sz="3200" b="0" i="1" dirty="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3200" b="0" dirty="0">
                          <a:latin typeface="Times New Roman"/>
                          <a:ea typeface="Times New Roman"/>
                          <a:cs typeface="Times New Roman"/>
                        </a:rPr>
                        <a:t> ∙ 2</a:t>
                      </a:r>
                      <a:r>
                        <a:rPr lang="en-US" sz="3200" b="0" i="1" dirty="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endParaRPr lang="ru-RU" sz="3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0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0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0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4929190" y="4000504"/>
          <a:ext cx="3000396" cy="529482"/>
        </p:xfrm>
        <a:graphic>
          <a:graphicData uri="http://schemas.openxmlformats.org/presentationml/2006/ole">
            <p:oleObj spid="_x0000_s8199" name="Формула" r:id="rId10" imgW="1295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328</Words>
  <Application>Microsoft Office PowerPoint</Application>
  <PresentationFormat>Экран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Diseño predeterminado</vt:lpstr>
      <vt:lpstr>Формула</vt:lpstr>
      <vt:lpstr>Слайд 1</vt:lpstr>
      <vt:lpstr>УМНОЖЕНИЕ ОДНОЧЛЕНОВ</vt:lpstr>
      <vt:lpstr>Словарный диктант</vt:lpstr>
      <vt:lpstr>Поработаем вместе</vt:lpstr>
      <vt:lpstr>Верно ли выполнено умножение?</vt:lpstr>
      <vt:lpstr>ФИЗКУЛЬТМИНУТКА</vt:lpstr>
      <vt:lpstr>Устная работа</vt:lpstr>
      <vt:lpstr>Работа по учебнику</vt:lpstr>
      <vt:lpstr>Самостоятельная работа</vt:lpstr>
      <vt:lpstr>Взаимопроверка</vt:lpstr>
      <vt:lpstr>Слайд 11</vt:lpstr>
      <vt:lpstr>Домашнее задание</vt:lpstr>
      <vt:lpstr>Слайд 13</vt:lpstr>
      <vt:lpstr>Слайд 14</vt:lpstr>
      <vt:lpstr>Слайд 15</vt:lpstr>
      <vt:lpstr>Слайд 16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админ</cp:lastModifiedBy>
  <cp:revision>108</cp:revision>
  <dcterms:created xsi:type="dcterms:W3CDTF">2009-10-07T17:55:06Z</dcterms:created>
  <dcterms:modified xsi:type="dcterms:W3CDTF">2013-10-14T18:54:43Z</dcterms:modified>
</cp:coreProperties>
</file>